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slideLayout" Target="../slideLayouts/slideLayout6.xml"/><Relationship Id="rId2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insights from 3,900 transactions across diverse product categories to drive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82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8737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the 2,847 non-subscribers.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6252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78737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solidify the "Loyal" segment.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6252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78737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Young Adults and Express Shipping users.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65671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709761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64915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Balance discount policies to maintain margins while highlighting top-rated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Total Rows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 Data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 Unique Locations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3799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Demographics, purchase details, and behavioral tracking including shipping and ratings.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5798"/>
            <a:ext cx="7753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&amp; Cleaning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766542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4093250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 and initial exploration using Pandas.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3766542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4093250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Imputation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Filled 37 missing review ratings using category medians.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3766542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4093250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 to snake_case and loaded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Gender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49522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51738"/>
          </a:solidFill>
          <a:ln/>
        </p:spPr>
      </p:sp>
      <p:sp>
        <p:nvSpPr>
          <p:cNvPr id="5" name="Text 2"/>
          <p:cNvSpPr/>
          <p:nvPr/>
        </p:nvSpPr>
        <p:spPr>
          <a:xfrm>
            <a:off x="6871097" y="8667631"/>
            <a:ext cx="36790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4C53BD"/>
          </a:solidFill>
          <a:ln/>
        </p:spPr>
      </p:sp>
      <p:sp>
        <p:nvSpPr>
          <p:cNvPr id="7" name="Text 4"/>
          <p:cNvSpPr/>
          <p:nvPr/>
        </p:nvSpPr>
        <p:spPr>
          <a:xfrm>
            <a:off x="7612975" y="8667631"/>
            <a:ext cx="545544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contribute significantly higher total revenue compared to female customers.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5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Rated Products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04184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4904184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4904184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4904184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812" y="4904184"/>
            <a:ext cx="382667" cy="340162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152" y="4904184"/>
            <a:ext cx="382667" cy="340162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103840" y="4963120"/>
            <a:ext cx="6321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3.86</a:t>
            </a:r>
            <a:endParaRPr lang="en-US" sz="2200" dirty="0"/>
          </a:p>
        </p:txBody>
      </p:sp>
      <p:sp>
        <p:nvSpPr>
          <p:cNvPr id="11" name="Text 2"/>
          <p:cNvSpPr/>
          <p:nvPr/>
        </p:nvSpPr>
        <p:spPr>
          <a:xfrm>
            <a:off x="793790" y="547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Gloves</a:t>
            </a:r>
            <a:endParaRPr lang="en-US" sz="2200" dirty="0"/>
          </a:p>
        </p:txBody>
      </p:sp>
      <p:pic>
        <p:nvPicPr>
          <p:cNvPr id="1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4904184"/>
            <a:ext cx="382667" cy="340162"/>
          </a:xfrm>
          <a:prstGeom prst="rect">
            <a:avLst/>
          </a:prstGeom>
        </p:spPr>
      </p:pic>
      <p:pic>
        <p:nvPicPr>
          <p:cNvPr id="1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6225" y="4904184"/>
            <a:ext cx="382667" cy="340162"/>
          </a:xfrm>
          <a:prstGeom prst="rect">
            <a:avLst/>
          </a:prstGeom>
        </p:spPr>
      </p:pic>
      <p:pic>
        <p:nvPicPr>
          <p:cNvPr id="1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5566" y="4904184"/>
            <a:ext cx="382667" cy="340162"/>
          </a:xfrm>
          <a:prstGeom prst="rect">
            <a:avLst/>
          </a:prstGeom>
        </p:spPr>
      </p:pic>
      <p:pic>
        <p:nvPicPr>
          <p:cNvPr id="1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4906" y="4904184"/>
            <a:ext cx="382667" cy="340162"/>
          </a:xfrm>
          <a:prstGeom prst="rect">
            <a:avLst/>
          </a:prstGeom>
        </p:spPr>
      </p:pic>
      <p:pic>
        <p:nvPicPr>
          <p:cNvPr id="1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4906" y="4904184"/>
            <a:ext cx="382667" cy="340162"/>
          </a:xfrm>
          <a:prstGeom prst="rect">
            <a:avLst/>
          </a:prstGeom>
        </p:spPr>
      </p:pic>
      <p:pic>
        <p:nvPicPr>
          <p:cNvPr id="1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247" y="4904184"/>
            <a:ext cx="382667" cy="340162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>
            <a:off x="9766935" y="4963120"/>
            <a:ext cx="6397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3.84</a:t>
            </a:r>
            <a:endParaRPr lang="en-US" sz="2200" dirty="0"/>
          </a:p>
        </p:txBody>
      </p:sp>
      <p:sp>
        <p:nvSpPr>
          <p:cNvPr id="19" name="Text 4"/>
          <p:cNvSpPr/>
          <p:nvPr/>
        </p:nvSpPr>
        <p:spPr>
          <a:xfrm>
            <a:off x="7456884" y="547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Sandals</a:t>
            </a:r>
            <a:endParaRPr lang="en-US" sz="2200" dirty="0"/>
          </a:p>
        </p:txBody>
      </p:sp>
      <p:pic>
        <p:nvPicPr>
          <p:cNvPr id="2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790" y="6283643"/>
            <a:ext cx="382667" cy="340162"/>
          </a:xfrm>
          <a:prstGeom prst="rect">
            <a:avLst/>
          </a:prstGeom>
        </p:spPr>
      </p:pic>
      <p:pic>
        <p:nvPicPr>
          <p:cNvPr id="2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3130" y="6283643"/>
            <a:ext cx="382667" cy="340162"/>
          </a:xfrm>
          <a:prstGeom prst="rect">
            <a:avLst/>
          </a:prstGeom>
        </p:spPr>
      </p:pic>
      <p:pic>
        <p:nvPicPr>
          <p:cNvPr id="2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2471" y="6283643"/>
            <a:ext cx="382667" cy="340162"/>
          </a:xfrm>
          <a:prstGeom prst="rect">
            <a:avLst/>
          </a:prstGeom>
        </p:spPr>
      </p:pic>
      <p:pic>
        <p:nvPicPr>
          <p:cNvPr id="2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1812" y="6283643"/>
            <a:ext cx="382667" cy="340162"/>
          </a:xfrm>
          <a:prstGeom prst="rect">
            <a:avLst/>
          </a:prstGeom>
        </p:spPr>
      </p:pic>
      <p:pic>
        <p:nvPicPr>
          <p:cNvPr id="24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1812" y="6283643"/>
            <a:ext cx="382667" cy="340162"/>
          </a:xfrm>
          <a:prstGeom prst="rect">
            <a:avLst/>
          </a:prstGeom>
        </p:spPr>
      </p:pic>
      <p:pic>
        <p:nvPicPr>
          <p:cNvPr id="2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1152" y="6283643"/>
            <a:ext cx="382667" cy="340162"/>
          </a:xfrm>
          <a:prstGeom prst="rect">
            <a:avLst/>
          </a:prstGeom>
        </p:spPr>
      </p:pic>
      <p:sp>
        <p:nvSpPr>
          <p:cNvPr id="26" name="Text 5"/>
          <p:cNvSpPr/>
          <p:nvPr/>
        </p:nvSpPr>
        <p:spPr>
          <a:xfrm>
            <a:off x="3103840" y="6342578"/>
            <a:ext cx="6265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3.82</a:t>
            </a:r>
            <a:endParaRPr lang="en-US" sz="2200" dirty="0"/>
          </a:p>
        </p:txBody>
      </p:sp>
      <p:sp>
        <p:nvSpPr>
          <p:cNvPr id="27" name="Text 6"/>
          <p:cNvSpPr/>
          <p:nvPr/>
        </p:nvSpPr>
        <p:spPr>
          <a:xfrm>
            <a:off x="793790" y="6855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</a:t>
            </a:r>
            <a:endParaRPr lang="en-US" sz="2200" dirty="0"/>
          </a:p>
        </p:txBody>
      </p:sp>
      <p:pic>
        <p:nvPicPr>
          <p:cNvPr id="2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56884" y="6283643"/>
            <a:ext cx="382667" cy="340162"/>
          </a:xfrm>
          <a:prstGeom prst="rect">
            <a:avLst/>
          </a:prstGeom>
        </p:spPr>
      </p:pic>
      <p:pic>
        <p:nvPicPr>
          <p:cNvPr id="29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96225" y="6283643"/>
            <a:ext cx="382667" cy="340162"/>
          </a:xfrm>
          <a:prstGeom prst="rect">
            <a:avLst/>
          </a:prstGeom>
        </p:spPr>
      </p:pic>
      <p:pic>
        <p:nvPicPr>
          <p:cNvPr id="30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35566" y="6283643"/>
            <a:ext cx="382667" cy="340162"/>
          </a:xfrm>
          <a:prstGeom prst="rect">
            <a:avLst/>
          </a:prstGeom>
        </p:spPr>
      </p:pic>
      <p:pic>
        <p:nvPicPr>
          <p:cNvPr id="31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74906" y="6283643"/>
            <a:ext cx="382667" cy="340162"/>
          </a:xfrm>
          <a:prstGeom prst="rect">
            <a:avLst/>
          </a:prstGeom>
        </p:spPr>
      </p:pic>
      <p:pic>
        <p:nvPicPr>
          <p:cNvPr id="32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4906" y="6283643"/>
            <a:ext cx="382667" cy="340162"/>
          </a:xfrm>
          <a:prstGeom prst="rect">
            <a:avLst/>
          </a:prstGeom>
        </p:spPr>
      </p:pic>
      <p:pic>
        <p:nvPicPr>
          <p:cNvPr id="33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14247" y="6283643"/>
            <a:ext cx="382667" cy="340162"/>
          </a:xfrm>
          <a:prstGeom prst="rect">
            <a:avLst/>
          </a:prstGeom>
        </p:spPr>
      </p:pic>
      <p:sp>
        <p:nvSpPr>
          <p:cNvPr id="34" name="Text 7"/>
          <p:cNvSpPr/>
          <p:nvPr/>
        </p:nvSpPr>
        <p:spPr>
          <a:xfrm>
            <a:off x="9766935" y="6342578"/>
            <a:ext cx="6391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3.80</a:t>
            </a:r>
            <a:endParaRPr lang="en-US" sz="2200" dirty="0"/>
          </a:p>
        </p:txBody>
      </p:sp>
      <p:sp>
        <p:nvSpPr>
          <p:cNvPr id="35" name="Text 8"/>
          <p:cNvSpPr/>
          <p:nvPr/>
        </p:nvSpPr>
        <p:spPr>
          <a:xfrm>
            <a:off x="7456884" y="6855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Hats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8764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&amp; Loyalty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9570"/>
            <a:ext cx="6407944" cy="2932748"/>
          </a:xfrm>
          <a:prstGeom prst="roundRect">
            <a:avLst>
              <a:gd name="adj" fmla="val 324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260050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3426262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65772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Loyal: 3,116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50999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Returning: 701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54212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New: 83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29570"/>
            <a:ext cx="6408063" cy="2932748"/>
          </a:xfrm>
          <a:prstGeom prst="roundRect">
            <a:avLst>
              <a:gd name="adj" fmla="val 324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9027" y="3260050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3426262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465772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Subscribers vs 2,847 Non-Subscribers. Average spend is nearly identical (~$59).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462820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represent the highest revenue-generating segment for the business.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Leaders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1385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321385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Item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54170" y="321385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8641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386417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 / Pants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454170" y="386417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171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51449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161" y="451449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45144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171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6481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16481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Jacket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454170" y="51648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163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81513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81513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581513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visual overview of sales, shipping preferences, and customer distribution.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2025-12-23T17:58:13Z</dcterms:created>
  <dcterms:modified xsi:type="dcterms:W3CDTF">2025-12-23T17:58:13Z</dcterms:modified>
</cp:coreProperties>
</file>